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77" r:id="rId1"/>
  </p:sldMasterIdLst>
  <p:notesMasterIdLst>
    <p:notesMasterId r:id="rId15"/>
  </p:notesMasterIdLst>
  <p:sldIdLst>
    <p:sldId id="275" r:id="rId2"/>
    <p:sldId id="257" r:id="rId3"/>
    <p:sldId id="289" r:id="rId4"/>
    <p:sldId id="286" r:id="rId5"/>
    <p:sldId id="267" r:id="rId6"/>
    <p:sldId id="265" r:id="rId7"/>
    <p:sldId id="277" r:id="rId8"/>
    <p:sldId id="278" r:id="rId9"/>
    <p:sldId id="282" r:id="rId10"/>
    <p:sldId id="283" r:id="rId11"/>
    <p:sldId id="284" r:id="rId12"/>
    <p:sldId id="285" r:id="rId13"/>
    <p:sldId id="28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660" autoAdjust="0"/>
  </p:normalViewPr>
  <p:slideViewPr>
    <p:cSldViewPr snapToGrid="0">
      <p:cViewPr varScale="1">
        <p:scale>
          <a:sx n="68" d="100"/>
          <a:sy n="68" d="100"/>
        </p:scale>
        <p:origin x="61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3896CD-9FAF-4CAC-9983-D071D45227BE}" type="doc">
      <dgm:prSet loTypeId="urn:microsoft.com/office/officeart/2005/8/layout/default#1" loCatId="list" qsTypeId="urn:microsoft.com/office/officeart/2005/8/quickstyle/3d2" qsCatId="3D" csTypeId="urn:microsoft.com/office/officeart/2005/8/colors/accent3_4" csCatId="accent3" phldr="1"/>
      <dgm:spPr/>
      <dgm:t>
        <a:bodyPr/>
        <a:lstStyle/>
        <a:p>
          <a:endParaRPr lang="it-IT"/>
        </a:p>
      </dgm:t>
    </dgm:pt>
    <dgm:pt modelId="{151B9922-CA10-461A-87C5-3256EECF0098}">
      <dgm:prSet phldrT="[Testo]" custT="1"/>
      <dgm:spPr>
        <a:solidFill>
          <a:schemeClr val="accent6"/>
        </a:solidFill>
      </dgm:spPr>
      <dgm:t>
        <a:bodyPr/>
        <a:lstStyle/>
        <a:p>
          <a:r>
            <a:rPr lang="it-IT" sz="3200" b="1" i="1" u="none" strike="noStrike" cap="none" spc="0" baseline="0" dirty="0">
              <a:uFillTx/>
              <a:latin typeface="Calisto MT" panose="02040603050505030304" pitchFamily="18" charset="0"/>
              <a:ea typeface="Lucida Sans Unicode" pitchFamily="2"/>
              <a:cs typeface="Mangal" pitchFamily="2"/>
            </a:rPr>
            <a:t>Istituti di bellezza</a:t>
          </a:r>
          <a:endParaRPr lang="it-IT" sz="3200" dirty="0">
            <a:latin typeface="Calisto MT" panose="02040603050505030304" pitchFamily="18" charset="0"/>
          </a:endParaRPr>
        </a:p>
      </dgm:t>
    </dgm:pt>
    <dgm:pt modelId="{695644B2-C524-4674-879B-9CE66F384B77}" type="parTrans" cxnId="{CD75D850-69EA-475B-BF65-A8F8D562FF52}">
      <dgm:prSet/>
      <dgm:spPr/>
      <dgm:t>
        <a:bodyPr/>
        <a:lstStyle/>
        <a:p>
          <a:endParaRPr lang="it-IT"/>
        </a:p>
      </dgm:t>
    </dgm:pt>
    <dgm:pt modelId="{569495F3-4EAA-41EA-8C3D-7334933E364D}" type="sibTrans" cxnId="{CD75D850-69EA-475B-BF65-A8F8D562FF52}">
      <dgm:prSet/>
      <dgm:spPr/>
      <dgm:t>
        <a:bodyPr/>
        <a:lstStyle/>
        <a:p>
          <a:endParaRPr lang="it-IT"/>
        </a:p>
      </dgm:t>
    </dgm:pt>
    <dgm:pt modelId="{9597D2E7-D53C-4E47-82AE-6082F03BA659}">
      <dgm:prSet phldrT="[Testo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ctr" rtl="0"/>
          <a:r>
            <a:rPr lang="it-IT" sz="3600" b="1" i="1" u="none" strike="noStrike" cap="none" spc="0" baseline="0" dirty="0">
              <a:uFillTx/>
              <a:latin typeface="Calisto MT" panose="02040603050505030304" pitchFamily="18" charset="0"/>
              <a:ea typeface="Lucida Sans Unicode" pitchFamily="2"/>
              <a:cs typeface="Mangal" pitchFamily="2"/>
            </a:rPr>
            <a:t>Beauty-farm</a:t>
          </a:r>
        </a:p>
      </dgm:t>
    </dgm:pt>
    <dgm:pt modelId="{A3EFDB2A-E5A5-4985-A6D4-D4745A53F89D}" type="parTrans" cxnId="{9BEC13D4-F6C7-4CD3-9C27-EA6E7F4E24A5}">
      <dgm:prSet/>
      <dgm:spPr/>
      <dgm:t>
        <a:bodyPr/>
        <a:lstStyle/>
        <a:p>
          <a:endParaRPr lang="it-IT"/>
        </a:p>
      </dgm:t>
    </dgm:pt>
    <dgm:pt modelId="{C5AF2B56-1D06-4FE6-BAA5-C463A60A8D93}" type="sibTrans" cxnId="{9BEC13D4-F6C7-4CD3-9C27-EA6E7F4E24A5}">
      <dgm:prSet/>
      <dgm:spPr/>
      <dgm:t>
        <a:bodyPr/>
        <a:lstStyle/>
        <a:p>
          <a:endParaRPr lang="it-IT"/>
        </a:p>
      </dgm:t>
    </dgm:pt>
    <dgm:pt modelId="{1E4CD721-3C42-4C4B-B467-15679E32DE43}">
      <dgm:prSet phldrT="[Testo]" custT="1"/>
      <dgm:spPr>
        <a:solidFill>
          <a:srgbClr val="7030A0"/>
        </a:solidFill>
      </dgm:spPr>
      <dgm:t>
        <a:bodyPr/>
        <a:lstStyle/>
        <a:p>
          <a:pPr rtl="0"/>
          <a:r>
            <a:rPr lang="it-IT" sz="3200" b="1" i="1" u="none" strike="noStrike" cap="none" spc="0" baseline="0" dirty="0">
              <a:uFillTx/>
              <a:latin typeface="Calisto MT" panose="02040603050505030304" pitchFamily="18" charset="0"/>
              <a:ea typeface="Lucida Sans Unicode" pitchFamily="2"/>
              <a:cs typeface="Mangal" pitchFamily="2"/>
            </a:rPr>
            <a:t>Terme e Centri benessere</a:t>
          </a:r>
          <a:r>
            <a:rPr lang="it-IT" sz="3200" b="0" i="0" u="none" strike="noStrike" cap="none" spc="0" baseline="0" dirty="0">
              <a:uFillTx/>
              <a:latin typeface="Calisto MT" panose="02040603050505030304" pitchFamily="18" charset="0"/>
              <a:ea typeface="Lucida Sans Unicode" pitchFamily="2"/>
              <a:cs typeface="Mangal" pitchFamily="2"/>
            </a:rPr>
            <a:t> </a:t>
          </a:r>
          <a:endParaRPr lang="it-IT" sz="3200" dirty="0">
            <a:latin typeface="Calisto MT" panose="02040603050505030304" pitchFamily="18" charset="0"/>
          </a:endParaRPr>
        </a:p>
      </dgm:t>
    </dgm:pt>
    <dgm:pt modelId="{3A966156-4B1C-4CED-927E-C32E81D28404}" type="parTrans" cxnId="{7E8F76C4-A5CF-46E3-A983-D35A5EC10032}">
      <dgm:prSet/>
      <dgm:spPr/>
      <dgm:t>
        <a:bodyPr/>
        <a:lstStyle/>
        <a:p>
          <a:endParaRPr lang="it-IT"/>
        </a:p>
      </dgm:t>
    </dgm:pt>
    <dgm:pt modelId="{C55E5738-0B7A-4C01-B84B-A5BCDA0F4CE2}" type="sibTrans" cxnId="{7E8F76C4-A5CF-46E3-A983-D35A5EC10032}">
      <dgm:prSet/>
      <dgm:spPr/>
      <dgm:t>
        <a:bodyPr/>
        <a:lstStyle/>
        <a:p>
          <a:endParaRPr lang="it-IT"/>
        </a:p>
      </dgm:t>
    </dgm:pt>
    <dgm:pt modelId="{B12EA3AF-4C47-454A-AC39-B9CD7021EB31}">
      <dgm:prSet phldrT="[Testo]" custT="1"/>
      <dgm:spPr>
        <a:solidFill>
          <a:schemeClr val="accent1">
            <a:lumMod val="50000"/>
          </a:schemeClr>
        </a:solidFill>
      </dgm:spPr>
      <dgm:t>
        <a:bodyPr/>
        <a:lstStyle/>
        <a:p>
          <a:pPr algn="ctr"/>
          <a:r>
            <a:rPr lang="it-IT" sz="3200" b="1" i="1" u="none" strike="noStrike" cap="none" spc="0" baseline="0" dirty="0">
              <a:uFillTx/>
              <a:latin typeface="Calisto MT" panose="02040603050505030304" pitchFamily="18" charset="0"/>
              <a:ea typeface="Lucida Sans Unicode" pitchFamily="2"/>
              <a:cs typeface="Mangal" pitchFamily="2"/>
            </a:rPr>
            <a:t>Centri di estetica</a:t>
          </a:r>
          <a:endParaRPr lang="it-IT" sz="3200" dirty="0">
            <a:latin typeface="Calisto MT" panose="02040603050505030304" pitchFamily="18" charset="0"/>
          </a:endParaRPr>
        </a:p>
      </dgm:t>
    </dgm:pt>
    <dgm:pt modelId="{B54730FE-ECD1-4AF3-A045-7E831D8AE3B4}" type="parTrans" cxnId="{E6F6C786-D633-42ED-B4E1-9DE9B131BF47}">
      <dgm:prSet/>
      <dgm:spPr/>
      <dgm:t>
        <a:bodyPr/>
        <a:lstStyle/>
        <a:p>
          <a:endParaRPr lang="it-IT"/>
        </a:p>
      </dgm:t>
    </dgm:pt>
    <dgm:pt modelId="{B1902481-8DB3-4001-916B-B32870BE97AF}" type="sibTrans" cxnId="{E6F6C786-D633-42ED-B4E1-9DE9B131BF47}">
      <dgm:prSet/>
      <dgm:spPr/>
      <dgm:t>
        <a:bodyPr/>
        <a:lstStyle/>
        <a:p>
          <a:endParaRPr lang="it-IT"/>
        </a:p>
      </dgm:t>
    </dgm:pt>
    <dgm:pt modelId="{677F973F-396F-485D-A5ED-7B497F5BC4D5}" type="pres">
      <dgm:prSet presAssocID="{223896CD-9FAF-4CAC-9983-D071D45227BE}" presName="diagram" presStyleCnt="0">
        <dgm:presLayoutVars>
          <dgm:dir/>
          <dgm:resizeHandles val="exact"/>
        </dgm:presLayoutVars>
      </dgm:prSet>
      <dgm:spPr/>
    </dgm:pt>
    <dgm:pt modelId="{F5AFDBF7-6DE2-4BCC-B249-E7F1A8FB5324}" type="pres">
      <dgm:prSet presAssocID="{151B9922-CA10-461A-87C5-3256EECF0098}" presName="node" presStyleLbl="node1" presStyleIdx="0" presStyleCnt="4" custScaleX="88185" custScaleY="97208" custLinFactNeighborX="7657" custLinFactNeighborY="2295">
        <dgm:presLayoutVars>
          <dgm:bulletEnabled val="1"/>
        </dgm:presLayoutVars>
      </dgm:prSet>
      <dgm:spPr>
        <a:prstGeom prst="ellipse">
          <a:avLst/>
        </a:prstGeom>
      </dgm:spPr>
    </dgm:pt>
    <dgm:pt modelId="{9908FA7D-7221-44E7-BDE2-EA441B968197}" type="pres">
      <dgm:prSet presAssocID="{569495F3-4EAA-41EA-8C3D-7334933E364D}" presName="sibTrans" presStyleCnt="0"/>
      <dgm:spPr/>
    </dgm:pt>
    <dgm:pt modelId="{F7F8F051-5084-480E-9475-6408074B00CF}" type="pres">
      <dgm:prSet presAssocID="{B12EA3AF-4C47-454A-AC39-B9CD7021EB31}" presName="node" presStyleLbl="node1" presStyleIdx="1" presStyleCnt="4" custScaleX="88376" custScaleY="167802" custLinFactNeighborX="22563" custLinFactNeighborY="-140">
        <dgm:presLayoutVars>
          <dgm:bulletEnabled val="1"/>
        </dgm:presLayoutVars>
      </dgm:prSet>
      <dgm:spPr>
        <a:prstGeom prst="ellipse">
          <a:avLst/>
        </a:prstGeom>
      </dgm:spPr>
    </dgm:pt>
    <dgm:pt modelId="{DC0F4C0B-2E76-4AE1-A0D7-ED6DD21CB34C}" type="pres">
      <dgm:prSet presAssocID="{B1902481-8DB3-4001-916B-B32870BE97AF}" presName="sibTrans" presStyleCnt="0"/>
      <dgm:spPr/>
    </dgm:pt>
    <dgm:pt modelId="{B6EB66D6-16C0-411F-A392-64006EEFD772}" type="pres">
      <dgm:prSet presAssocID="{9597D2E7-D53C-4E47-82AE-6082F03BA659}" presName="node" presStyleLbl="node1" presStyleIdx="2" presStyleCnt="4" custScaleX="109820" custScaleY="114615" custLinFactY="-37204" custLinFactNeighborX="9603" custLinFactNeighborY="-100000">
        <dgm:presLayoutVars>
          <dgm:bulletEnabled val="1"/>
        </dgm:presLayoutVars>
      </dgm:prSet>
      <dgm:spPr>
        <a:prstGeom prst="ellipse">
          <a:avLst/>
        </a:prstGeom>
      </dgm:spPr>
    </dgm:pt>
    <dgm:pt modelId="{AC59BE3F-7DDA-4C0E-ACB7-C3371ED8EAC9}" type="pres">
      <dgm:prSet presAssocID="{C5AF2B56-1D06-4FE6-BAA5-C463A60A8D93}" presName="sibTrans" presStyleCnt="0"/>
      <dgm:spPr/>
    </dgm:pt>
    <dgm:pt modelId="{D84F6A3C-D3C0-4435-8BD7-AA6E1CAC17F7}" type="pres">
      <dgm:prSet presAssocID="{1E4CD721-3C42-4C4B-B467-15679E32DE43}" presName="node" presStyleLbl="node1" presStyleIdx="3" presStyleCnt="4" custScaleY="249474" custLinFactNeighborX="4013" custLinFactNeighborY="-3697">
        <dgm:presLayoutVars>
          <dgm:bulletEnabled val="1"/>
        </dgm:presLayoutVars>
      </dgm:prSet>
      <dgm:spPr>
        <a:prstGeom prst="ellipse">
          <a:avLst/>
        </a:prstGeom>
      </dgm:spPr>
    </dgm:pt>
  </dgm:ptLst>
  <dgm:cxnLst>
    <dgm:cxn modelId="{A3F57D1C-B6B9-413F-BC1D-253547E35C83}" type="presOf" srcId="{9597D2E7-D53C-4E47-82AE-6082F03BA659}" destId="{B6EB66D6-16C0-411F-A392-64006EEFD772}" srcOrd="0" destOrd="0" presId="urn:microsoft.com/office/officeart/2005/8/layout/default#1"/>
    <dgm:cxn modelId="{CD75D850-69EA-475B-BF65-A8F8D562FF52}" srcId="{223896CD-9FAF-4CAC-9983-D071D45227BE}" destId="{151B9922-CA10-461A-87C5-3256EECF0098}" srcOrd="0" destOrd="0" parTransId="{695644B2-C524-4674-879B-9CE66F384B77}" sibTransId="{569495F3-4EAA-41EA-8C3D-7334933E364D}"/>
    <dgm:cxn modelId="{E6F6C786-D633-42ED-B4E1-9DE9B131BF47}" srcId="{223896CD-9FAF-4CAC-9983-D071D45227BE}" destId="{B12EA3AF-4C47-454A-AC39-B9CD7021EB31}" srcOrd="1" destOrd="0" parTransId="{B54730FE-ECD1-4AF3-A045-7E831D8AE3B4}" sibTransId="{B1902481-8DB3-4001-916B-B32870BE97AF}"/>
    <dgm:cxn modelId="{7E8F76C4-A5CF-46E3-A983-D35A5EC10032}" srcId="{223896CD-9FAF-4CAC-9983-D071D45227BE}" destId="{1E4CD721-3C42-4C4B-B467-15679E32DE43}" srcOrd="3" destOrd="0" parTransId="{3A966156-4B1C-4CED-927E-C32E81D28404}" sibTransId="{C55E5738-0B7A-4C01-B84B-A5BCDA0F4CE2}"/>
    <dgm:cxn modelId="{D59BE2C9-4C58-47AA-9602-874E0ECD94C9}" type="presOf" srcId="{151B9922-CA10-461A-87C5-3256EECF0098}" destId="{F5AFDBF7-6DE2-4BCC-B249-E7F1A8FB5324}" srcOrd="0" destOrd="0" presId="urn:microsoft.com/office/officeart/2005/8/layout/default#1"/>
    <dgm:cxn modelId="{9BEC13D4-F6C7-4CD3-9C27-EA6E7F4E24A5}" srcId="{223896CD-9FAF-4CAC-9983-D071D45227BE}" destId="{9597D2E7-D53C-4E47-82AE-6082F03BA659}" srcOrd="2" destOrd="0" parTransId="{A3EFDB2A-E5A5-4985-A6D4-D4745A53F89D}" sibTransId="{C5AF2B56-1D06-4FE6-BAA5-C463A60A8D93}"/>
    <dgm:cxn modelId="{400038D6-5610-4DD4-AFCD-9C8D1BAC9A34}" type="presOf" srcId="{223896CD-9FAF-4CAC-9983-D071D45227BE}" destId="{677F973F-396F-485D-A5ED-7B497F5BC4D5}" srcOrd="0" destOrd="0" presId="urn:microsoft.com/office/officeart/2005/8/layout/default#1"/>
    <dgm:cxn modelId="{2D01F6DA-3461-4DDE-A072-DE8C13F96931}" type="presOf" srcId="{1E4CD721-3C42-4C4B-B467-15679E32DE43}" destId="{D84F6A3C-D3C0-4435-8BD7-AA6E1CAC17F7}" srcOrd="0" destOrd="0" presId="urn:microsoft.com/office/officeart/2005/8/layout/default#1"/>
    <dgm:cxn modelId="{E159ECE3-F6A4-43AE-84C5-97A6E1554ACB}" type="presOf" srcId="{B12EA3AF-4C47-454A-AC39-B9CD7021EB31}" destId="{F7F8F051-5084-480E-9475-6408074B00CF}" srcOrd="0" destOrd="0" presId="urn:microsoft.com/office/officeart/2005/8/layout/default#1"/>
    <dgm:cxn modelId="{ED8B59A2-1222-4BA9-895C-16F5EE13E779}" type="presParOf" srcId="{677F973F-396F-485D-A5ED-7B497F5BC4D5}" destId="{F5AFDBF7-6DE2-4BCC-B249-E7F1A8FB5324}" srcOrd="0" destOrd="0" presId="urn:microsoft.com/office/officeart/2005/8/layout/default#1"/>
    <dgm:cxn modelId="{75C6EEC4-88DE-4D74-856B-4A43CFF65EF2}" type="presParOf" srcId="{677F973F-396F-485D-A5ED-7B497F5BC4D5}" destId="{9908FA7D-7221-44E7-BDE2-EA441B968197}" srcOrd="1" destOrd="0" presId="urn:microsoft.com/office/officeart/2005/8/layout/default#1"/>
    <dgm:cxn modelId="{E9708FEA-F221-4ED8-BF3B-C5FC60462196}" type="presParOf" srcId="{677F973F-396F-485D-A5ED-7B497F5BC4D5}" destId="{F7F8F051-5084-480E-9475-6408074B00CF}" srcOrd="2" destOrd="0" presId="urn:microsoft.com/office/officeart/2005/8/layout/default#1"/>
    <dgm:cxn modelId="{978EC0B1-8BA0-49A9-AA3D-EE09FBE37D08}" type="presParOf" srcId="{677F973F-396F-485D-A5ED-7B497F5BC4D5}" destId="{DC0F4C0B-2E76-4AE1-A0D7-ED6DD21CB34C}" srcOrd="3" destOrd="0" presId="urn:microsoft.com/office/officeart/2005/8/layout/default#1"/>
    <dgm:cxn modelId="{BA30F080-E87D-450F-9D5E-586C436ACAB0}" type="presParOf" srcId="{677F973F-396F-485D-A5ED-7B497F5BC4D5}" destId="{B6EB66D6-16C0-411F-A392-64006EEFD772}" srcOrd="4" destOrd="0" presId="urn:microsoft.com/office/officeart/2005/8/layout/default#1"/>
    <dgm:cxn modelId="{C0F0173A-1828-4C79-A39F-D2F629671093}" type="presParOf" srcId="{677F973F-396F-485D-A5ED-7B497F5BC4D5}" destId="{AC59BE3F-7DDA-4C0E-ACB7-C3371ED8EAC9}" srcOrd="5" destOrd="0" presId="urn:microsoft.com/office/officeart/2005/8/layout/default#1"/>
    <dgm:cxn modelId="{C10B5D1F-1293-4F08-B3E5-4AB012673014}" type="presParOf" srcId="{677F973F-396F-485D-A5ED-7B497F5BC4D5}" destId="{D84F6A3C-D3C0-4435-8BD7-AA6E1CAC17F7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AFDBF7-6DE2-4BCC-B249-E7F1A8FB5324}">
      <dsp:nvSpPr>
        <dsp:cNvPr id="0" name=""/>
        <dsp:cNvSpPr/>
      </dsp:nvSpPr>
      <dsp:spPr>
        <a:xfrm>
          <a:off x="194021" y="1169269"/>
          <a:ext cx="2191222" cy="1449255"/>
        </a:xfrm>
        <a:prstGeom prst="ellipse">
          <a:avLst/>
        </a:prstGeom>
        <a:solidFill>
          <a:schemeClr val="accent6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b="1" i="1" u="none" strike="noStrike" kern="1200" cap="none" spc="0" baseline="0" dirty="0">
              <a:uFillTx/>
              <a:latin typeface="Calisto MT" panose="02040603050505030304" pitchFamily="18" charset="0"/>
              <a:ea typeface="Lucida Sans Unicode" pitchFamily="2"/>
              <a:cs typeface="Mangal" pitchFamily="2"/>
            </a:rPr>
            <a:t>Istituti di bellezza</a:t>
          </a:r>
          <a:endParaRPr lang="it-IT" sz="3200" kern="1200" dirty="0">
            <a:latin typeface="Calisto MT" panose="02040603050505030304" pitchFamily="18" charset="0"/>
          </a:endParaRPr>
        </a:p>
      </dsp:txBody>
      <dsp:txXfrm>
        <a:off x="514918" y="1381507"/>
        <a:ext cx="1549428" cy="1024779"/>
      </dsp:txXfrm>
    </dsp:sp>
    <dsp:sp modelId="{F7F8F051-5084-480E-9475-6408074B00CF}">
      <dsp:nvSpPr>
        <dsp:cNvPr id="0" name=""/>
        <dsp:cNvSpPr/>
      </dsp:nvSpPr>
      <dsp:spPr>
        <a:xfrm>
          <a:off x="3004107" y="606730"/>
          <a:ext cx="2195968" cy="2501727"/>
        </a:xfrm>
        <a:prstGeom prst="ellipse">
          <a:avLst/>
        </a:prstGeom>
        <a:solidFill>
          <a:schemeClr val="accent1">
            <a:lumMod val="5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b="1" i="1" u="none" strike="noStrike" kern="1200" cap="none" spc="0" baseline="0" dirty="0">
              <a:uFillTx/>
              <a:latin typeface="Calisto MT" panose="02040603050505030304" pitchFamily="18" charset="0"/>
              <a:ea typeface="Lucida Sans Unicode" pitchFamily="2"/>
              <a:cs typeface="Mangal" pitchFamily="2"/>
            </a:rPr>
            <a:t>Centri di estetica</a:t>
          </a:r>
          <a:endParaRPr lang="it-IT" sz="3200" kern="1200" dirty="0">
            <a:latin typeface="Calisto MT" panose="02040603050505030304" pitchFamily="18" charset="0"/>
          </a:endParaRPr>
        </a:p>
      </dsp:txBody>
      <dsp:txXfrm>
        <a:off x="3325699" y="973099"/>
        <a:ext cx="1552784" cy="1768989"/>
      </dsp:txXfrm>
    </dsp:sp>
    <dsp:sp modelId="{B6EB66D6-16C0-411F-A392-64006EEFD772}">
      <dsp:nvSpPr>
        <dsp:cNvPr id="0" name=""/>
        <dsp:cNvSpPr/>
      </dsp:nvSpPr>
      <dsp:spPr>
        <a:xfrm>
          <a:off x="5126525" y="0"/>
          <a:ext cx="2728809" cy="1708773"/>
        </a:xfrm>
        <a:prstGeom prst="ellipse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600" b="1" i="1" u="none" strike="noStrike" kern="1200" cap="none" spc="0" baseline="0" dirty="0">
              <a:uFillTx/>
              <a:latin typeface="Calisto MT" panose="02040603050505030304" pitchFamily="18" charset="0"/>
              <a:ea typeface="Lucida Sans Unicode" pitchFamily="2"/>
              <a:cs typeface="Mangal" pitchFamily="2"/>
            </a:rPr>
            <a:t>Beauty-farm</a:t>
          </a:r>
        </a:p>
      </dsp:txBody>
      <dsp:txXfrm>
        <a:off x="5526150" y="250244"/>
        <a:ext cx="1929559" cy="1208285"/>
      </dsp:txXfrm>
    </dsp:sp>
    <dsp:sp modelId="{D84F6A3C-D3C0-4435-8BD7-AA6E1CAC17F7}">
      <dsp:nvSpPr>
        <dsp:cNvPr id="0" name=""/>
        <dsp:cNvSpPr/>
      </dsp:nvSpPr>
      <dsp:spPr>
        <a:xfrm>
          <a:off x="7868959" y="0"/>
          <a:ext cx="2484801" cy="3719360"/>
        </a:xfrm>
        <a:prstGeom prst="ellipse">
          <a:avLst/>
        </a:prstGeom>
        <a:solidFill>
          <a:srgbClr val="7030A0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b="1" i="1" u="none" strike="noStrike" kern="1200" cap="none" spc="0" baseline="0" dirty="0">
              <a:uFillTx/>
              <a:latin typeface="Calisto MT" panose="02040603050505030304" pitchFamily="18" charset="0"/>
              <a:ea typeface="Lucida Sans Unicode" pitchFamily="2"/>
              <a:cs typeface="Mangal" pitchFamily="2"/>
            </a:rPr>
            <a:t>Terme e Centri benessere</a:t>
          </a:r>
          <a:r>
            <a:rPr lang="it-IT" sz="3200" b="0" i="0" u="none" strike="noStrike" kern="1200" cap="none" spc="0" baseline="0" dirty="0">
              <a:uFillTx/>
              <a:latin typeface="Calisto MT" panose="02040603050505030304" pitchFamily="18" charset="0"/>
              <a:ea typeface="Lucida Sans Unicode" pitchFamily="2"/>
              <a:cs typeface="Mangal" pitchFamily="2"/>
            </a:rPr>
            <a:t> </a:t>
          </a:r>
          <a:endParaRPr lang="it-IT" sz="3200" kern="1200" dirty="0">
            <a:latin typeface="Calisto MT" panose="02040603050505030304" pitchFamily="18" charset="0"/>
          </a:endParaRPr>
        </a:p>
      </dsp:txBody>
      <dsp:txXfrm>
        <a:off x="8232850" y="544688"/>
        <a:ext cx="1757019" cy="26299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4F24DD-19BE-43B5-9726-E04D8DD6603D}" type="datetimeFigureOut">
              <a:rPr lang="it-IT" smtClean="0"/>
              <a:pPr/>
              <a:t>14/12/2020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F198B8-5B6E-4147-BB99-14A5FF85420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8396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95325"/>
            <a:ext cx="6094413" cy="342741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9548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36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8000"/>
    </mc:Choice>
    <mc:Fallback xmlns="">
      <p:transition advTm="8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41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8000"/>
    </mc:Choice>
    <mc:Fallback xmlns="">
      <p:transition advTm="8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9755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8000"/>
    </mc:Choice>
    <mc:Fallback xmlns="">
      <p:transition advTm="8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02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8000"/>
    </mc:Choice>
    <mc:Fallback xmlns="">
      <p:transition advTm="8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2667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8000"/>
    </mc:Choice>
    <mc:Fallback xmlns="">
      <p:transition advTm="8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11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8000"/>
    </mc:Choice>
    <mc:Fallback xmlns="">
      <p:transition advTm="8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74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8000"/>
    </mc:Choice>
    <mc:Fallback xmlns="">
      <p:transition advTm="8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92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8000"/>
    </mc:Choice>
    <mc:Fallback xmlns="">
      <p:transition advTm="8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777AE5F-7D45-4C7D-AABE-54BD39BED14C}" type="datetime1">
              <a:rPr lang="it-IT"/>
              <a:pPr lvl="0"/>
              <a:t>14/12/2020</a:t>
            </a:fld>
            <a:endParaRPr lang="it-IT"/>
          </a:p>
        </p:txBody>
      </p:sp>
      <p:sp>
        <p:nvSpPr>
          <p:cNvPr id="3" name="Segnaposto piè di pagina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4" name="Segnaposto numero diapositiva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92C137-6EAC-4E7C-B3DC-5ADA8CA6EF0E}" type="slidenum">
              <a:rPr/>
              <a:pPr lvl="0"/>
              <a:t>‹N›</a:t>
            </a:fld>
            <a:endParaRPr lang="it-IT"/>
          </a:p>
        </p:txBody>
      </p:sp>
      <p:sp>
        <p:nvSpPr>
          <p:cNvPr id="5" name="Titolo 4"/>
          <p:cNvSpPr txBox="1">
            <a:spLocks noGrp="1"/>
          </p:cNvSpPr>
          <p:nvPr>
            <p:ph type="title" idx="4294967295"/>
          </p:nvPr>
        </p:nvSpPr>
        <p:spPr>
          <a:xfrm>
            <a:off x="609480" y="273600"/>
            <a:ext cx="10972439" cy="1144800"/>
          </a:xfrm>
        </p:spPr>
        <p:txBody>
          <a:bodyPr lIns="0" rIns="0" anchor="ctr"/>
          <a:lstStyle>
            <a:lvl1pPr algn="ctr" hangingPunct="0">
              <a:defRPr sz="4400" b="0">
                <a:latin typeface="Arial" pitchFamily="18"/>
              </a:defRPr>
            </a:lvl1pPr>
          </a:lstStyle>
          <a:p>
            <a:endParaRPr lang="it-IT"/>
          </a:p>
        </p:txBody>
      </p:sp>
      <p:sp>
        <p:nvSpPr>
          <p:cNvPr id="6" name="Segnaposto testo 5"/>
          <p:cNvSpPr txBox="1">
            <a:spLocks noGrp="1"/>
          </p:cNvSpPr>
          <p:nvPr>
            <p:ph type="body" idx="4294967295"/>
          </p:nvPr>
        </p:nvSpPr>
        <p:spPr>
          <a:xfrm>
            <a:off x="609480" y="1604519"/>
            <a:ext cx="10972439" cy="4525920"/>
          </a:xfrm>
        </p:spPr>
        <p:txBody>
          <a:bodyPr lIns="0" tIns="0" rIns="0" bIns="0"/>
          <a:lstStyle>
            <a:lvl1pPr hangingPunct="0">
              <a:spcBef>
                <a:spcPts val="0"/>
              </a:spcBef>
              <a:spcAft>
                <a:spcPts val="1417"/>
              </a:spcAft>
              <a:defRPr sz="3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348244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99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8000"/>
    </mc:Choice>
    <mc:Fallback xmlns="">
      <p:transition advTm="8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26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8000"/>
    </mc:Choice>
    <mc:Fallback xmlns="">
      <p:transition advTm="8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12/14/2020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03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8000"/>
    </mc:Choice>
    <mc:Fallback xmlns="">
      <p:transition advTm="8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12/14/2020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45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8000"/>
    </mc:Choice>
    <mc:Fallback xmlns="">
      <p:transition advTm="8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12/14/2020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98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8000"/>
    </mc:Choice>
    <mc:Fallback xmlns="">
      <p:transition advTm="8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12/14/2020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577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8000"/>
    </mc:Choice>
    <mc:Fallback xmlns="">
      <p:transition advTm="8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12/14/2020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84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8000"/>
    </mc:Choice>
    <mc:Fallback xmlns="">
      <p:transition advTm="8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12/14/2020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77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8000"/>
    </mc:Choice>
    <mc:Fallback xmlns="">
      <p:transition advTm="8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12/14/2020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803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  <p:sldLayoutId id="2147483889" r:id="rId12"/>
    <p:sldLayoutId id="2147483890" r:id="rId13"/>
    <p:sldLayoutId id="2147483891" r:id="rId14"/>
    <p:sldLayoutId id="2147483892" r:id="rId15"/>
    <p:sldLayoutId id="2147483893" r:id="rId16"/>
    <p:sldLayoutId id="2147483894" r:id="rId17"/>
  </p:sldLayoutIdLst>
  <mc:AlternateContent xmlns:mc="http://schemas.openxmlformats.org/markup-compatibility/2006" xmlns:p14="http://schemas.microsoft.com/office/powerpoint/2010/main">
    <mc:Choice Requires="p14">
      <p:transition p14:dur="250" advTm="8000"/>
    </mc:Choice>
    <mc:Fallback xmlns="">
      <p:transition advTm="8000"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4.png"/><Relationship Id="rId4" Type="http://schemas.openxmlformats.org/officeDocument/2006/relationships/diagramData" Target="../diagrams/data1.xml"/><Relationship Id="rId9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1775520" y="2275709"/>
            <a:ext cx="8798040" cy="1359209"/>
          </a:xfrm>
        </p:spPr>
        <p:txBody>
          <a:bodyPr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r">
              <a:buNone/>
            </a:pPr>
            <a:r>
              <a:rPr lang="en-US" sz="4900" dirty="0">
                <a:latin typeface="Corbel" pitchFamily="18"/>
              </a:rPr>
              <a:t>OPERATORE DEL BENESSERE</a:t>
            </a:r>
          </a:p>
        </p:txBody>
      </p:sp>
      <p:pic>
        <p:nvPicPr>
          <p:cNvPr id="4" name="Immagine 5" descr="isis-estetica-01-1024x72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520" y="3387563"/>
            <a:ext cx="3930119" cy="2790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6" descr="scuola isis leopoldo ii di lorenza grosset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880" y="1"/>
            <a:ext cx="2880359" cy="19581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705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8000">
        <p:cut/>
      </p:transition>
    </mc:Choice>
    <mc:Fallback xmlns="">
      <p:transition xmlns:p14="http://schemas.microsoft.com/office/powerpoint/2010/main" advTm="8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8ebab5c5-5ca7-4130-88c8-3bf07e5b087b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98" b="19898"/>
          <a:stretch>
            <a:fillRect/>
          </a:stretch>
        </p:blipFill>
        <p:spPr>
          <a:xfrm>
            <a:off x="677334" y="476311"/>
            <a:ext cx="8596668" cy="5565051"/>
          </a:xfrm>
        </p:spPr>
      </p:pic>
    </p:spTree>
    <p:extLst>
      <p:ext uri="{BB962C8B-B14F-4D97-AF65-F5344CB8AC3E}">
        <p14:creationId xmlns:p14="http://schemas.microsoft.com/office/powerpoint/2010/main" val="327599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8000">
        <p14:honeycomb/>
      </p:transition>
    </mc:Choice>
    <mc:Fallback xmlns="">
      <p:transition xmlns:p14="http://schemas.microsoft.com/office/powerpoint/2010/main"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fba6f81b-d055-4bc1-ab7e-2fd4962fa716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98" b="19898"/>
          <a:stretch>
            <a:fillRect/>
          </a:stretch>
        </p:blipFill>
        <p:spPr>
          <a:xfrm>
            <a:off x="677334" y="141129"/>
            <a:ext cx="8596668" cy="5900233"/>
          </a:xfrm>
        </p:spPr>
      </p:pic>
    </p:spTree>
    <p:extLst>
      <p:ext uri="{BB962C8B-B14F-4D97-AF65-F5344CB8AC3E}">
        <p14:creationId xmlns:p14="http://schemas.microsoft.com/office/powerpoint/2010/main" val="38838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8000">
        <p14:vortex dir="r"/>
      </p:transition>
    </mc:Choice>
    <mc:Fallback xmlns="">
      <p:transition xmlns:p14="http://schemas.microsoft.com/office/powerpoint/2010/main"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e83a98d1-2d90-45ae-8a2b-2c9f5d85102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65" b="9865"/>
          <a:stretch>
            <a:fillRect/>
          </a:stretch>
        </p:blipFill>
        <p:spPr>
          <a:xfrm>
            <a:off x="959535" y="1631353"/>
            <a:ext cx="8596668" cy="3880773"/>
          </a:xfrm>
        </p:spPr>
      </p:pic>
    </p:spTree>
    <p:extLst>
      <p:ext uri="{BB962C8B-B14F-4D97-AF65-F5344CB8AC3E}">
        <p14:creationId xmlns:p14="http://schemas.microsoft.com/office/powerpoint/2010/main" val="671785181"/>
      </p:ext>
    </p:extLst>
  </p:cSld>
  <p:clrMapOvr>
    <a:masterClrMapping/>
  </p:clrMapOvr>
  <p:transition spd="slow" advTm="8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690369" cy="4964006"/>
          </a:xfrm>
        </p:spPr>
        <p:txBody>
          <a:bodyPr>
            <a:normAutofit/>
          </a:bodyPr>
          <a:lstStyle/>
          <a:p>
            <a:pPr algn="just"/>
            <a:br>
              <a:rPr lang="it-IT" sz="4800" b="1" i="1" dirty="0">
                <a:latin typeface="Apple Chancery"/>
                <a:cs typeface="Apple Chancery"/>
              </a:rPr>
            </a:br>
            <a:br>
              <a:rPr lang="it-IT" sz="4800" b="1" i="1" dirty="0">
                <a:latin typeface="Apple Chancery"/>
                <a:cs typeface="Apple Chancery"/>
              </a:rPr>
            </a:br>
            <a:r>
              <a:rPr lang="it-IT" sz="4800" b="1" i="1" dirty="0">
                <a:solidFill>
                  <a:srgbClr val="660066"/>
                </a:solidFill>
                <a:latin typeface="Apple Chancery"/>
                <a:cs typeface="Apple Chancery"/>
              </a:rPr>
              <a:t>IMPARARE A  PRENDIRSI CURA DI SE STESSI VOUL DIRE FARE STARE  BENE LE PERSONE</a:t>
            </a:r>
          </a:p>
        </p:txBody>
      </p:sp>
    </p:spTree>
    <p:extLst>
      <p:ext uri="{BB962C8B-B14F-4D97-AF65-F5344CB8AC3E}">
        <p14:creationId xmlns:p14="http://schemas.microsoft.com/office/powerpoint/2010/main" val="318019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8000"/>
    </mc:Choice>
    <mc:Fallback xmlns="">
      <p:transition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200" dirty="0"/>
              <a:t>         </a:t>
            </a:r>
            <a:r>
              <a:rPr lang="it-IT" dirty="0"/>
              <a:t>SBOCCHI PROFESSIONALI</a:t>
            </a:r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3196030"/>
              </p:ext>
            </p:extLst>
          </p:nvPr>
        </p:nvGraphicFramePr>
        <p:xfrm>
          <a:off x="864101" y="2554357"/>
          <a:ext cx="10353761" cy="3719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Immagin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34" y="1270000"/>
            <a:ext cx="2173498" cy="2259317"/>
          </a:xfrm>
          <a:prstGeom prst="rect">
            <a:avLst/>
          </a:prstGeom>
        </p:spPr>
      </p:pic>
      <p:pic>
        <p:nvPicPr>
          <p:cNvPr id="4" name="Enya - Caribbean Blu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72534" y="60141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6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xmlns:p14="http://schemas.microsoft.com/office/powerpoint/2010/main" spd="med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Graphic spid="5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magine 20">
            <a:extLst>
              <a:ext uri="{FF2B5EF4-FFF2-40B4-BE49-F238E27FC236}">
                <a16:creationId xmlns:a16="http://schemas.microsoft.com/office/drawing/2014/main" id="{6E272360-197E-4674-9B9C-244360C280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826" y="254719"/>
            <a:ext cx="8961897" cy="6355631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62737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vortex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it-IT" sz="2000" dirty="0"/>
            </a:br>
            <a:r>
              <a:rPr lang="it-IT" sz="4400" u="sng" dirty="0">
                <a:solidFill>
                  <a:schemeClr val="accent6">
                    <a:lumMod val="75000"/>
                  </a:schemeClr>
                </a:solidFill>
                <a:latin typeface="Avenir Black Oblique"/>
                <a:cs typeface="Avenir Black Oblique"/>
              </a:rPr>
              <a:t>QUALI SONO LE QUALIFICHE</a:t>
            </a:r>
            <a:br>
              <a:rPr lang="it-IT" sz="2000" dirty="0">
                <a:solidFill>
                  <a:schemeClr val="accent6">
                    <a:lumMod val="75000"/>
                  </a:schemeClr>
                </a:solidFill>
                <a:latin typeface="Avenir Black Oblique"/>
                <a:cs typeface="Avenir Black Oblique"/>
              </a:rPr>
            </a:br>
            <a:br>
              <a:rPr lang="it-IT" sz="2000" dirty="0">
                <a:latin typeface="Avenir Black Oblique"/>
                <a:cs typeface="Avenir Black Oblique"/>
              </a:rPr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r>
              <a:rPr lang="it-IT" sz="2700" u="sng" dirty="0"/>
              <a:t>Qualifica al terzo anno: </a:t>
            </a:r>
            <a:r>
              <a:rPr lang="it-IT" sz="2700" b="1" u="sng" dirty="0">
                <a:solidFill>
                  <a:schemeClr val="accent6">
                    <a:lumMod val="50000"/>
                  </a:schemeClr>
                </a:solidFill>
              </a:rPr>
              <a:t>ADDETTO ALLE CURE ESTETICHE</a:t>
            </a:r>
            <a:r>
              <a:rPr lang="it-IT" sz="2700" dirty="0"/>
              <a:t>, permette di lavorare all’interno di Centri estetici, Centri benessere, Beauty-farm,  Centri termali e istituti di bellezza</a:t>
            </a:r>
            <a:br>
              <a:rPr lang="it-IT" sz="2700" dirty="0"/>
            </a:br>
            <a:br>
              <a:rPr lang="it-IT" sz="2700" dirty="0"/>
            </a:br>
            <a:r>
              <a:rPr lang="it-IT" sz="2700" u="sng" dirty="0"/>
              <a:t>Qualifica al quarto anno: </a:t>
            </a:r>
            <a:r>
              <a:rPr lang="it-IT" sz="2700" b="1" u="sng" dirty="0">
                <a:solidFill>
                  <a:srgbClr val="65238D"/>
                </a:solidFill>
              </a:rPr>
              <a:t>TECNICO DELLE CURE ESTETICHE</a:t>
            </a:r>
            <a:r>
              <a:rPr lang="it-IT" sz="2700" dirty="0"/>
              <a:t>, consente di intraprendere un’attività lavorativa autonoma. </a:t>
            </a:r>
            <a:br>
              <a:rPr lang="it-IT" sz="2700" dirty="0"/>
            </a:br>
            <a:br>
              <a:rPr lang="it-IT" sz="2700" dirty="0"/>
            </a:br>
            <a:r>
              <a:rPr lang="it-IT" sz="27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Dopo il quarto anno è possibile proseguire in un percorso dell’istruzione  professionale e conseguire il Diploma.</a:t>
            </a:r>
            <a:br>
              <a:rPr lang="it-IT" sz="27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it-IT" sz="27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 flipV="1">
            <a:off x="677334" y="276068"/>
            <a:ext cx="8596668" cy="92023"/>
          </a:xfrm>
        </p:spPr>
        <p:txBody>
          <a:bodyPr>
            <a:normAutofit fontScale="25000" lnSpcReduction="20000"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32091390"/>
      </p:ext>
    </p:extLst>
  </p:cSld>
  <p:clrMapOvr>
    <a:masterClrMapping/>
  </p:clrMapOvr>
  <p:transition spd="slow" advTm="8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it-IT" dirty="0"/>
            </a:br>
            <a:r>
              <a:rPr lang="it-IT" dirty="0"/>
              <a:t> </a:t>
            </a:r>
            <a:br>
              <a:rPr lang="it-IT" dirty="0"/>
            </a:br>
            <a:br>
              <a:rPr lang="it-IT" dirty="0"/>
            </a:br>
            <a:br>
              <a:rPr lang="it-IT" dirty="0"/>
            </a:br>
            <a:r>
              <a:rPr lang="it-IT" sz="6000" i="1" dirty="0"/>
              <a:t>Imparare</a:t>
            </a:r>
            <a:br>
              <a:rPr lang="it-IT" sz="6000" i="1" dirty="0"/>
            </a:br>
            <a:r>
              <a:rPr lang="it-IT" sz="6000" i="1" dirty="0"/>
              <a:t> lavorando ! </a:t>
            </a:r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400" y="1560788"/>
            <a:ext cx="5175249" cy="3881437"/>
          </a:xfrm>
        </p:spPr>
      </p:pic>
    </p:spTree>
    <p:extLst>
      <p:ext uri="{BB962C8B-B14F-4D97-AF65-F5344CB8AC3E}">
        <p14:creationId xmlns:p14="http://schemas.microsoft.com/office/powerpoint/2010/main" val="275936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000">
        <p:split orient="vert"/>
      </p:transition>
    </mc:Choice>
    <mc:Fallback xmlns="">
      <p:transition xmlns:p14="http://schemas.microsoft.com/office/powerpoint/2010/main" spd="slow" advTm="8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6050" y="-34840"/>
            <a:ext cx="10353762" cy="970450"/>
          </a:xfrm>
        </p:spPr>
        <p:txBody>
          <a:bodyPr/>
          <a:lstStyle/>
          <a:p>
            <a:r>
              <a:rPr lang="it-IT" dirty="0"/>
              <a:t>Tecniche Estetiche 1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695" y="3431357"/>
            <a:ext cx="3160515" cy="3147996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545" y="3283782"/>
            <a:ext cx="3889772" cy="2917329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1771"/>
            <a:ext cx="4034972" cy="3026229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37220" y="133260"/>
            <a:ext cx="3113415" cy="2846896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57" y="554609"/>
            <a:ext cx="4034973" cy="302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251376"/>
      </p:ext>
    </p:extLst>
  </p:cSld>
  <p:clrMapOvr>
    <a:masterClrMapping/>
  </p:clrMapOvr>
  <p:transition spd="slow" advTm="8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Tecniche Estetiche 1</a:t>
            </a:r>
          </a:p>
        </p:txBody>
      </p:sp>
      <p:pic>
        <p:nvPicPr>
          <p:cNvPr id="2050" name="Picture 2" descr="C:\Users\Utente01\Downloads\IMG_605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1021" y="1688640"/>
            <a:ext cx="2911078" cy="3881437"/>
          </a:xfrm>
          <a:prstGeom prst="rect">
            <a:avLst/>
          </a:prstGeom>
          <a:noFill/>
        </p:spPr>
      </p:pic>
      <p:pic>
        <p:nvPicPr>
          <p:cNvPr id="2051" name="Picture 3" descr="C:\Users\Utente01\Downloads\IMG_605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96578" y="1799303"/>
            <a:ext cx="4935794" cy="370184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8000">
        <p:checker/>
      </p:transition>
    </mc:Choice>
    <mc:Fallback xmlns="">
      <p:transition xmlns:p14="http://schemas.microsoft.com/office/powerpoint/2010/main" spd="slow" advTm="8000">
        <p:checker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62585" y="565355"/>
            <a:ext cx="8596668" cy="1320800"/>
          </a:xfrm>
        </p:spPr>
        <p:txBody>
          <a:bodyPr/>
          <a:lstStyle/>
          <a:p>
            <a:pPr algn="ctr"/>
            <a:r>
              <a:rPr lang="it-IT" dirty="0"/>
              <a:t>Tecniche Estetiche 1</a:t>
            </a:r>
          </a:p>
        </p:txBody>
      </p:sp>
      <p:pic>
        <p:nvPicPr>
          <p:cNvPr id="3074" name="Picture 2" descr="C:\Users\Utente01\Downloads\IMG_605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8085" y="1791879"/>
            <a:ext cx="5175249" cy="3881437"/>
          </a:xfrm>
          <a:prstGeom prst="rect">
            <a:avLst/>
          </a:prstGeom>
          <a:noFill/>
        </p:spPr>
      </p:pic>
      <p:pic>
        <p:nvPicPr>
          <p:cNvPr id="3075" name="Picture 3" descr="C:\Users\Utente01\Downloads\IMG_60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4542" y="1755877"/>
            <a:ext cx="2930627" cy="390750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8000"/>
    </mc:Choice>
    <mc:Fallback xmlns="">
      <p:transition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Utente01\Downloads\IMG_60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0077" y="2092018"/>
            <a:ext cx="3776281" cy="3822085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Tecniche estetiche 2</a:t>
            </a:r>
          </a:p>
        </p:txBody>
      </p:sp>
      <p:pic>
        <p:nvPicPr>
          <p:cNvPr id="5122" name="Picture 2" descr="C:\Users\Utente01\Downloads\IMG_6062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17639" y="1165124"/>
            <a:ext cx="5847824" cy="2156385"/>
          </a:xfrm>
          <a:prstGeom prst="rect">
            <a:avLst/>
          </a:prstGeom>
          <a:noFill/>
        </p:spPr>
      </p:pic>
      <p:pic>
        <p:nvPicPr>
          <p:cNvPr id="5125" name="Picture 5" descr="C:\Users\Utente01\Downloads\FullSizeRend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31690" y="3085331"/>
            <a:ext cx="3023419" cy="341870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8000">
        <p:dissolve/>
      </p:transition>
    </mc:Choice>
    <mc:Fallback xmlns="">
      <p:transition xmlns:p14="http://schemas.microsoft.com/office/powerpoint/2010/main" spd="slow" advTm="8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faccettatura">
  <a:themeElements>
    <a:clrScheme name="Sfaccettatur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Sfaccettatur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faccettatur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346</TotalTime>
  <Words>133</Words>
  <Application>Microsoft Office PowerPoint</Application>
  <PresentationFormat>Widescreen</PresentationFormat>
  <Paragraphs>13</Paragraphs>
  <Slides>13</Slides>
  <Notes>1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23" baseType="lpstr">
      <vt:lpstr>Apple Chancery</vt:lpstr>
      <vt:lpstr>Arial</vt:lpstr>
      <vt:lpstr>Avenir Black Oblique</vt:lpstr>
      <vt:lpstr>Calibri</vt:lpstr>
      <vt:lpstr>Calisto MT</vt:lpstr>
      <vt:lpstr>Corbel</vt:lpstr>
      <vt:lpstr>StarSymbol</vt:lpstr>
      <vt:lpstr>Trebuchet MS</vt:lpstr>
      <vt:lpstr>Wingdings 3</vt:lpstr>
      <vt:lpstr>Sfaccettatura</vt:lpstr>
      <vt:lpstr>OPERATORE DEL BENESSERE</vt:lpstr>
      <vt:lpstr>         SBOCCHI PROFESSIONALI</vt:lpstr>
      <vt:lpstr>Presentazione standard di PowerPoint</vt:lpstr>
      <vt:lpstr> QUALI SONO LE QUALIFICHE     Qualifica al terzo anno: ADDETTO ALLE CURE ESTETICHE, permette di lavorare all’interno di Centri estetici, Centri benessere, Beauty-farm,  Centri termali e istituti di bellezza  Qualifica al quarto anno: TECNICO DELLE CURE ESTETICHE, consente di intraprendere un’attività lavorativa autonoma.   Dopo il quarto anno è possibile proseguire in un percorso dell’istruzione  professionale e conseguire il Diploma. </vt:lpstr>
      <vt:lpstr>     Imparare  lavorando ! </vt:lpstr>
      <vt:lpstr>Tecniche Estetiche 1</vt:lpstr>
      <vt:lpstr>Tecniche Estetiche 1</vt:lpstr>
      <vt:lpstr>Tecniche Estetiche 1</vt:lpstr>
      <vt:lpstr>Tecniche estetiche 2</vt:lpstr>
      <vt:lpstr>Presentazione standard di PowerPoint</vt:lpstr>
      <vt:lpstr>Presentazione standard di PowerPoint</vt:lpstr>
      <vt:lpstr>Presentazione standard di PowerPoint</vt:lpstr>
      <vt:lpstr>  IMPARARE A  PRENDIRSI CURA DI SE STESSI VOUL DIRE FARE STARE  BENE LE PERSONE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ISTITUTO PROFESSIONALE    PER IL BENESSERE INDIRIZZO ESTETICA</dc:title>
  <dc:creator>Amedeo</dc:creator>
  <cp:lastModifiedBy>stloren</cp:lastModifiedBy>
  <cp:revision>83</cp:revision>
  <dcterms:created xsi:type="dcterms:W3CDTF">2015-11-05T07:26:04Z</dcterms:created>
  <dcterms:modified xsi:type="dcterms:W3CDTF">2020-12-14T09:00:24Z</dcterms:modified>
</cp:coreProperties>
</file>